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cc78de1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cc78de1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9cd592f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9cd592f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cc78de1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cc78de1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9d81b07f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9d81b07f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graph illustrates the concentration of SARS-CoV-2 particles over a 96-hour period in a hospital with no ventilation and no HEPA filtration.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green line represents the concentration in a patient room, showing a sharp increase and gradual decrease over time.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red line, which represents the corridor, shows a much lower and steadier concentration which is due to the positive pressure from the patient rooms that sends the air towards the corridor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slow yet significantly sustained increase of airborne disease concentration truly emphasizes the need for effective air management strategies in hospital settings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9d81b07f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9d81b07f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graph illustrates the concentration of SARS-CoV-2 particles over a 96-hour period in a hospital with ventilation but without HEPA filtration.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The sharp peak in the green line indicates a rapid increase in particle concentration in a patient room, which then declines significantly over time.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Meanwhile, the red line shows a consistently low concentration in the corridor.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visualization highlights the effectiveness of ventilation in controlling airborne particles spread in larger, open areas compared to more confined spaces like patient rooms.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9d81b07f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9d81b07f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graph demonstrates the impact of combining HEPA filtration with ventilation in a hospital setting. The green line peaks early but quickly reduces to near-zero levels, thanks to the efficient air cleaning methods.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red line, representing the corridor, shows an even lower and more stable concentration throughout the day.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setup highlights the critical role of both HEPA filters and proper ventilation in minimizing airborne viral particles and maintaining a safe environment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9d81b07f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9d81b07f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Reduction of cross sectional area in the flowpath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7edcdb4b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7edcdb4b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9d81b07f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9d81b07f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cc78de1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cc78de1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ECECEC"/>
                </a:highlight>
                <a:latin typeface="Roboto"/>
                <a:ea typeface="Roboto"/>
                <a:cs typeface="Roboto"/>
                <a:sym typeface="Roboto"/>
              </a:rPr>
              <a:t>Today, we'll be exploring an essential and timely issue: the minimization of airborne transmission of COVID-19 within indoor environments. </a:t>
            </a:r>
            <a:endParaRPr sz="1200">
              <a:solidFill>
                <a:schemeClr val="dk1"/>
              </a:solidFill>
              <a:highlight>
                <a:srgbClr val="ECECEC"/>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chemeClr val="dk1"/>
              </a:solidFill>
              <a:highlight>
                <a:srgbClr val="ECECEC"/>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highlight>
                  <a:srgbClr val="ECECEC"/>
                </a:highlight>
                <a:latin typeface="Roboto"/>
                <a:ea typeface="Roboto"/>
                <a:cs typeface="Roboto"/>
                <a:sym typeface="Roboto"/>
              </a:rPr>
              <a:t>Our discussion will be grounded in the latest research and findings from various studies, including significant insights from authorities like the World Health Organization, which has acknowledged the potential for airborne spread under specific conditions. We'll also examine effective strategies and interventions that can significantly reduce the risk of transmission in enclosed spaces. </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cc78de1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cc78de1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Our project utilizes UC Davis’s hospital airborne transmission data and seeks to understand and mitigate the spread of COVID outbreak on July 9th, 2020.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hospital’s East 4</a:t>
            </a:r>
            <a:r>
              <a:rPr lang="en" sz="800">
                <a:solidFill>
                  <a:schemeClr val="dk1"/>
                </a:solidFill>
                <a:latin typeface="Roboto"/>
                <a:ea typeface="Roboto"/>
                <a:cs typeface="Roboto"/>
                <a:sym typeface="Roboto"/>
              </a:rPr>
              <a:t>th </a:t>
            </a:r>
            <a:r>
              <a:rPr lang="en">
                <a:solidFill>
                  <a:schemeClr val="dk1"/>
                </a:solidFill>
                <a:latin typeface="Roboto"/>
                <a:ea typeface="Roboto"/>
                <a:cs typeface="Roboto"/>
                <a:sym typeface="Roboto"/>
              </a:rPr>
              <a:t>floor plan, we constructed a computational model in CONTAM to simulate the airflow dynamics and pathogen dispersal and analyze the spread of COVID-19 through survival analysis.</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cc78de1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cc78de1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cc78de1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cc78de1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7fc098e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7fc098ea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7fc098e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7fc098e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cc78de1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cc78de1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9d81b07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9d81b07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ncbi.nlm.nih.gov/pmc/articles/PMC8138644/pdf/ijccm-25-453.pdf" TargetMode="External"/><Relationship Id="rId4" Type="http://schemas.openxmlformats.org/officeDocument/2006/relationships/hyperlink" Target="https://journals.plos.org/plosone/article?id=10.1371/journal.pone.029350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34.jp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58703" y="1364008"/>
            <a:ext cx="53613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t>Technological Solutions to Mitigate Airborne Transmission of Infectious Diseases in the Built Environment </a:t>
            </a:r>
            <a:endParaRPr b="1" sz="2400"/>
          </a:p>
        </p:txBody>
      </p:sp>
      <p:sp>
        <p:nvSpPr>
          <p:cNvPr id="55" name="Google Shape;55;p13"/>
          <p:cNvSpPr txBox="1"/>
          <p:nvPr>
            <p:ph idx="1" type="subTitle"/>
          </p:nvPr>
        </p:nvSpPr>
        <p:spPr>
          <a:xfrm>
            <a:off x="1252500" y="3448625"/>
            <a:ext cx="66390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Dan Le, Shane Chung, Sowon Jung, Yiming Wang</a:t>
            </a:r>
            <a:endParaRPr sz="2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819150" y="454000"/>
            <a:ext cx="7505700" cy="59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(Survival Analysis)</a:t>
            </a:r>
            <a:endParaRPr b="1"/>
          </a:p>
        </p:txBody>
      </p:sp>
      <p:sp>
        <p:nvSpPr>
          <p:cNvPr id="127" name="Google Shape;127;p22"/>
          <p:cNvSpPr txBox="1"/>
          <p:nvPr>
            <p:ph idx="1" type="body"/>
          </p:nvPr>
        </p:nvSpPr>
        <p:spPr>
          <a:xfrm>
            <a:off x="819150" y="1086925"/>
            <a:ext cx="4254900" cy="35145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Data: HIPAA Data East 4 Outbreak.</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Date of Positive Covid-19 test</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Patients’ contact information</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Patients’ room numbers of Positive Covid-19 test</a:t>
            </a:r>
            <a:endParaRPr>
              <a:solidFill>
                <a:schemeClr val="dk1"/>
              </a:solidFill>
              <a:highlight>
                <a:schemeClr val="lt1"/>
              </a:highlight>
            </a:endParaRPr>
          </a:p>
          <a:p>
            <a:pPr indent="-317182" lvl="0" marL="457200" rtl="0" algn="l">
              <a:spcBef>
                <a:spcPts val="0"/>
              </a:spcBef>
              <a:spcAft>
                <a:spcPts val="0"/>
              </a:spcAft>
              <a:buClr>
                <a:schemeClr val="dk1"/>
              </a:buClr>
              <a:buSzPct val="100000"/>
              <a:buChar char="●"/>
            </a:pPr>
            <a:r>
              <a:rPr lang="en">
                <a:solidFill>
                  <a:schemeClr val="dk1"/>
                </a:solidFill>
                <a:highlight>
                  <a:schemeClr val="lt1"/>
                </a:highlight>
              </a:rPr>
              <a:t>Analysis: </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Visualization of maps of infection</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Survival analysis using Kaplan-Meier Estimation</a:t>
            </a:r>
            <a:endParaRPr>
              <a:solidFill>
                <a:schemeClr val="dk1"/>
              </a:solidFill>
              <a:highlight>
                <a:schemeClr val="lt1"/>
              </a:highlight>
            </a:endParaRPr>
          </a:p>
          <a:p>
            <a:pPr indent="-317182" lvl="0" marL="457200" rtl="0" algn="l">
              <a:spcBef>
                <a:spcPts val="0"/>
              </a:spcBef>
              <a:spcAft>
                <a:spcPts val="0"/>
              </a:spcAft>
              <a:buClr>
                <a:schemeClr val="dk1"/>
              </a:buClr>
              <a:buSzPct val="100000"/>
              <a:buChar char="●"/>
            </a:pPr>
            <a:r>
              <a:rPr lang="en">
                <a:solidFill>
                  <a:schemeClr val="dk1"/>
                </a:solidFill>
                <a:highlight>
                  <a:schemeClr val="lt1"/>
                </a:highlight>
              </a:rPr>
              <a:t>Challenges of Data:</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Missing information for the positive COVID-19 test</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Unbalanced sample sizes between staff and patient</a:t>
            </a:r>
            <a:endParaRPr>
              <a:solidFill>
                <a:schemeClr val="dk1"/>
              </a:solidFill>
              <a:highlight>
                <a:schemeClr val="lt1"/>
              </a:highlight>
            </a:endParaRPr>
          </a:p>
          <a:p>
            <a:pPr indent="-317182" lvl="0" marL="457200" rtl="0" algn="l">
              <a:spcBef>
                <a:spcPts val="0"/>
              </a:spcBef>
              <a:spcAft>
                <a:spcPts val="0"/>
              </a:spcAft>
              <a:buClr>
                <a:schemeClr val="dk1"/>
              </a:buClr>
              <a:buSzPct val="100000"/>
              <a:buChar char="●"/>
            </a:pPr>
            <a:r>
              <a:rPr lang="en">
                <a:solidFill>
                  <a:schemeClr val="dk1"/>
                </a:solidFill>
                <a:highlight>
                  <a:schemeClr val="lt1"/>
                </a:highlight>
              </a:rPr>
              <a:t>Solution: </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Combine the information from both the maps of infection and Excel data file and analysis</a:t>
            </a:r>
            <a:endParaRPr>
              <a:solidFill>
                <a:schemeClr val="dk1"/>
              </a:solidFill>
              <a:highlight>
                <a:schemeClr val="lt1"/>
              </a:highlight>
            </a:endParaRPr>
          </a:p>
          <a:p>
            <a:pPr indent="-297497" lvl="1" marL="914400" rtl="0" algn="l">
              <a:spcBef>
                <a:spcPts val="0"/>
              </a:spcBef>
              <a:spcAft>
                <a:spcPts val="0"/>
              </a:spcAft>
              <a:buClr>
                <a:schemeClr val="dk1"/>
              </a:buClr>
              <a:buSzPct val="100000"/>
              <a:buChar char="○"/>
            </a:pPr>
            <a:r>
              <a:rPr lang="en">
                <a:solidFill>
                  <a:schemeClr val="dk1"/>
                </a:solidFill>
                <a:highlight>
                  <a:schemeClr val="lt1"/>
                </a:highlight>
              </a:rPr>
              <a:t>Focus on infections before the duration of 26 days when comparing staff group and patient group</a:t>
            </a:r>
            <a:endParaRPr>
              <a:solidFill>
                <a:schemeClr val="dk1"/>
              </a:solidFill>
              <a:highlight>
                <a:schemeClr val="lt1"/>
              </a:highlight>
            </a:endParaRPr>
          </a:p>
          <a:p>
            <a:pPr indent="-297497" lvl="2" marL="1371600" rtl="0" algn="l">
              <a:spcBef>
                <a:spcPts val="0"/>
              </a:spcBef>
              <a:spcAft>
                <a:spcPts val="0"/>
              </a:spcAft>
              <a:buClr>
                <a:schemeClr val="dk1"/>
              </a:buClr>
              <a:buSzPct val="100000"/>
              <a:buChar char="■"/>
            </a:pPr>
            <a:r>
              <a:rPr lang="en">
                <a:solidFill>
                  <a:schemeClr val="dk1"/>
                </a:solidFill>
                <a:highlight>
                  <a:schemeClr val="lt1"/>
                </a:highlight>
              </a:rPr>
              <a:t>Missing information for censored data for the duration of 26 days.</a:t>
            </a:r>
            <a:endParaRPr>
              <a:solidFill>
                <a:schemeClr val="dk1"/>
              </a:solidFill>
              <a:highlight>
                <a:schemeClr val="lt1"/>
              </a:highlight>
            </a:endParaRPr>
          </a:p>
          <a:p>
            <a:pPr indent="-297497" lvl="2" marL="1371600" rtl="0" algn="l">
              <a:spcBef>
                <a:spcPts val="0"/>
              </a:spcBef>
              <a:spcAft>
                <a:spcPts val="0"/>
              </a:spcAft>
              <a:buClr>
                <a:schemeClr val="dk1"/>
              </a:buClr>
              <a:buSzPct val="100000"/>
              <a:buChar char="■"/>
            </a:pPr>
            <a:r>
              <a:rPr lang="en">
                <a:solidFill>
                  <a:schemeClr val="dk1"/>
                </a:solidFill>
                <a:highlight>
                  <a:schemeClr val="lt1"/>
                </a:highlight>
              </a:rPr>
              <a:t>All samples on the duration of 26 days are patient</a:t>
            </a:r>
            <a:endParaRPr>
              <a:solidFill>
                <a:schemeClr val="dk1"/>
              </a:solidFill>
              <a:highlight>
                <a:schemeClr val="lt1"/>
              </a:highlight>
            </a:endParaRPr>
          </a:p>
        </p:txBody>
      </p:sp>
      <p:pic>
        <p:nvPicPr>
          <p:cNvPr id="128" name="Google Shape;128;p22"/>
          <p:cNvPicPr preferRelativeResize="0"/>
          <p:nvPr/>
        </p:nvPicPr>
        <p:blipFill>
          <a:blip r:embed="rId3">
            <a:alphaModFix/>
          </a:blip>
          <a:stretch>
            <a:fillRect/>
          </a:stretch>
        </p:blipFill>
        <p:spPr>
          <a:xfrm>
            <a:off x="5522725" y="845600"/>
            <a:ext cx="2980351" cy="1809576"/>
          </a:xfrm>
          <a:prstGeom prst="rect">
            <a:avLst/>
          </a:prstGeom>
          <a:noFill/>
          <a:ln>
            <a:noFill/>
          </a:ln>
        </p:spPr>
      </p:pic>
      <p:sp>
        <p:nvSpPr>
          <p:cNvPr id="129" name="Google Shape;129;p22"/>
          <p:cNvSpPr txBox="1"/>
          <p:nvPr/>
        </p:nvSpPr>
        <p:spPr>
          <a:xfrm>
            <a:off x="5634875" y="580400"/>
            <a:ext cx="1634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Example of Map of infection</a:t>
            </a:r>
            <a:endParaRPr sz="1000">
              <a:solidFill>
                <a:schemeClr val="dk1"/>
              </a:solidFill>
              <a:latin typeface="Calibri"/>
              <a:ea typeface="Calibri"/>
              <a:cs typeface="Calibri"/>
              <a:sym typeface="Calibri"/>
            </a:endParaRPr>
          </a:p>
        </p:txBody>
      </p:sp>
      <p:pic>
        <p:nvPicPr>
          <p:cNvPr id="130" name="Google Shape;130;p22"/>
          <p:cNvPicPr preferRelativeResize="0"/>
          <p:nvPr/>
        </p:nvPicPr>
        <p:blipFill>
          <a:blip r:embed="rId4">
            <a:alphaModFix/>
          </a:blip>
          <a:stretch>
            <a:fillRect/>
          </a:stretch>
        </p:blipFill>
        <p:spPr>
          <a:xfrm>
            <a:off x="5522725" y="2871500"/>
            <a:ext cx="2980351" cy="1729850"/>
          </a:xfrm>
          <a:prstGeom prst="rect">
            <a:avLst/>
          </a:prstGeom>
          <a:noFill/>
          <a:ln>
            <a:noFill/>
          </a:ln>
        </p:spPr>
      </p:pic>
      <p:sp>
        <p:nvSpPr>
          <p:cNvPr id="131" name="Google Shape;131;p22"/>
          <p:cNvSpPr txBox="1"/>
          <p:nvPr/>
        </p:nvSpPr>
        <p:spPr>
          <a:xfrm>
            <a:off x="5634875" y="2571750"/>
            <a:ext cx="1890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Kaplan-Meier Survivorship Table</a:t>
            </a:r>
            <a:endParaRPr sz="1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 type="body"/>
          </p:nvPr>
        </p:nvSpPr>
        <p:spPr>
          <a:xfrm>
            <a:off x="819150" y="1127200"/>
            <a:ext cx="4263000" cy="3311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b="1" lang="en">
                <a:solidFill>
                  <a:schemeClr val="dk1"/>
                </a:solidFill>
                <a:highlight>
                  <a:schemeClr val="lt1"/>
                </a:highlight>
              </a:rPr>
              <a:t>Note: Survival Probability is the non-positive test probability</a:t>
            </a:r>
            <a:endParaRPr b="1">
              <a:solidFill>
                <a:schemeClr val="dk1"/>
              </a:solidFill>
              <a:highlight>
                <a:schemeClr val="lt1"/>
              </a:highlight>
            </a:endParaRPr>
          </a:p>
          <a:p>
            <a:pPr indent="-317182" lvl="0" marL="457200" rtl="0" algn="l">
              <a:lnSpc>
                <a:spcPct val="100000"/>
              </a:lnSpc>
              <a:spcBef>
                <a:spcPts val="1200"/>
              </a:spcBef>
              <a:spcAft>
                <a:spcPts val="0"/>
              </a:spcAft>
              <a:buClr>
                <a:schemeClr val="dk1"/>
              </a:buClr>
              <a:buSzPct val="100000"/>
              <a:buChar char="●"/>
            </a:pPr>
            <a:r>
              <a:rPr lang="en">
                <a:solidFill>
                  <a:schemeClr val="dk1"/>
                </a:solidFill>
                <a:highlight>
                  <a:schemeClr val="lt1"/>
                </a:highlight>
              </a:rPr>
              <a:t>The initial survival probability is high at 97.67%, and drop down steadily before day 13. Between day 13 and day 15, there is a significant decline in survival curves (dropped from 0.8372 to 0.5349). The median survival time appears between day 16 and day 26.</a:t>
            </a:r>
            <a:endParaRPr>
              <a:solidFill>
                <a:schemeClr val="dk1"/>
              </a:solidFill>
              <a:highlight>
                <a:schemeClr val="lt1"/>
              </a:highlight>
            </a:endParaRPr>
          </a:p>
          <a:p>
            <a:pPr indent="0" lvl="0" marL="457200" rtl="0" algn="l">
              <a:lnSpc>
                <a:spcPct val="100000"/>
              </a:lnSpc>
              <a:spcBef>
                <a:spcPts val="1200"/>
              </a:spcBef>
              <a:spcAft>
                <a:spcPts val="0"/>
              </a:spcAft>
              <a:buNone/>
            </a:pPr>
            <a:r>
              <a:t/>
            </a:r>
            <a:endParaRPr>
              <a:solidFill>
                <a:schemeClr val="dk1"/>
              </a:solidFill>
              <a:highlight>
                <a:schemeClr val="lt1"/>
              </a:highlight>
            </a:endParaRPr>
          </a:p>
          <a:p>
            <a:pPr indent="-317182" lvl="0" marL="457200" rtl="0" algn="l">
              <a:lnSpc>
                <a:spcPct val="100000"/>
              </a:lnSpc>
              <a:spcBef>
                <a:spcPts val="1200"/>
              </a:spcBef>
              <a:spcAft>
                <a:spcPts val="0"/>
              </a:spcAft>
              <a:buClr>
                <a:schemeClr val="dk1"/>
              </a:buClr>
              <a:buSzPct val="100000"/>
              <a:buChar char="●"/>
            </a:pPr>
            <a:r>
              <a:rPr lang="en">
                <a:solidFill>
                  <a:schemeClr val="dk1"/>
                </a:solidFill>
                <a:highlight>
                  <a:schemeClr val="lt1"/>
                </a:highlight>
              </a:rPr>
              <a:t>From the stratified KM graph, we can see staff got COVID-19 later than patients, and based on the log-rank test p-value = 0.0008, we have enough evidence to conclude that there is a significant difference between staffs and patients.</a:t>
            </a:r>
            <a:endParaRPr>
              <a:solidFill>
                <a:schemeClr val="dk1"/>
              </a:solidFill>
              <a:highlight>
                <a:schemeClr val="lt1"/>
              </a:highlight>
            </a:endParaRPr>
          </a:p>
        </p:txBody>
      </p:sp>
      <p:sp>
        <p:nvSpPr>
          <p:cNvPr id="137" name="Google Shape;137;p23"/>
          <p:cNvSpPr txBox="1"/>
          <p:nvPr/>
        </p:nvSpPr>
        <p:spPr>
          <a:xfrm>
            <a:off x="819150" y="480700"/>
            <a:ext cx="477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Data: KM Curve </a:t>
            </a:r>
            <a:endParaRPr b="1" sz="3000">
              <a:solidFill>
                <a:schemeClr val="dk1"/>
              </a:solidFill>
              <a:latin typeface="Nunito"/>
              <a:ea typeface="Nunito"/>
              <a:cs typeface="Nunito"/>
              <a:sym typeface="Nunito"/>
            </a:endParaRPr>
          </a:p>
        </p:txBody>
      </p:sp>
      <p:pic>
        <p:nvPicPr>
          <p:cNvPr id="138" name="Google Shape;138;p23"/>
          <p:cNvPicPr preferRelativeResize="0"/>
          <p:nvPr/>
        </p:nvPicPr>
        <p:blipFill>
          <a:blip r:embed="rId3">
            <a:alphaModFix/>
          </a:blip>
          <a:stretch>
            <a:fillRect/>
          </a:stretch>
        </p:blipFill>
        <p:spPr>
          <a:xfrm>
            <a:off x="5682950" y="640950"/>
            <a:ext cx="2507650" cy="1824825"/>
          </a:xfrm>
          <a:prstGeom prst="rect">
            <a:avLst/>
          </a:prstGeom>
          <a:noFill/>
          <a:ln>
            <a:noFill/>
          </a:ln>
        </p:spPr>
      </p:pic>
      <p:sp>
        <p:nvSpPr>
          <p:cNvPr id="139" name="Google Shape;139;p23"/>
          <p:cNvSpPr txBox="1"/>
          <p:nvPr/>
        </p:nvSpPr>
        <p:spPr>
          <a:xfrm>
            <a:off x="5795125" y="360450"/>
            <a:ext cx="21552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Kaplan-Meier Survival Curve</a:t>
            </a:r>
            <a:endParaRPr sz="1000">
              <a:solidFill>
                <a:schemeClr val="dk1"/>
              </a:solidFill>
              <a:latin typeface="Calibri"/>
              <a:ea typeface="Calibri"/>
              <a:cs typeface="Calibri"/>
              <a:sym typeface="Calibri"/>
            </a:endParaRPr>
          </a:p>
        </p:txBody>
      </p:sp>
      <p:pic>
        <p:nvPicPr>
          <p:cNvPr id="140" name="Google Shape;140;p23"/>
          <p:cNvPicPr preferRelativeResize="0"/>
          <p:nvPr/>
        </p:nvPicPr>
        <p:blipFill>
          <a:blip r:embed="rId4">
            <a:alphaModFix/>
          </a:blip>
          <a:stretch>
            <a:fillRect/>
          </a:stretch>
        </p:blipFill>
        <p:spPr>
          <a:xfrm>
            <a:off x="5682950" y="2930625"/>
            <a:ext cx="2507650" cy="1824825"/>
          </a:xfrm>
          <a:prstGeom prst="rect">
            <a:avLst/>
          </a:prstGeom>
          <a:noFill/>
          <a:ln>
            <a:noFill/>
          </a:ln>
        </p:spPr>
      </p:pic>
      <p:sp>
        <p:nvSpPr>
          <p:cNvPr id="141" name="Google Shape;141;p23"/>
          <p:cNvSpPr txBox="1"/>
          <p:nvPr/>
        </p:nvSpPr>
        <p:spPr>
          <a:xfrm>
            <a:off x="5795125" y="2513000"/>
            <a:ext cx="20028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Stratified</a:t>
            </a:r>
            <a:r>
              <a:rPr lang="en" sz="1000">
                <a:solidFill>
                  <a:schemeClr val="dk1"/>
                </a:solidFill>
                <a:latin typeface="Calibri"/>
                <a:ea typeface="Calibri"/>
                <a:cs typeface="Calibri"/>
                <a:sym typeface="Calibri"/>
              </a:rPr>
              <a:t> Curve for Staff and Patient before day 26</a:t>
            </a:r>
            <a:endParaRPr sz="1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819150" y="392550"/>
            <a:ext cx="75057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30"/>
              <a:t>CONTAM: Sketchpad</a:t>
            </a:r>
            <a:endParaRPr b="1" sz="3030"/>
          </a:p>
        </p:txBody>
      </p:sp>
      <p:pic>
        <p:nvPicPr>
          <p:cNvPr id="147" name="Google Shape;147;p24"/>
          <p:cNvPicPr preferRelativeResize="0"/>
          <p:nvPr/>
        </p:nvPicPr>
        <p:blipFill>
          <a:blip r:embed="rId3">
            <a:alphaModFix/>
          </a:blip>
          <a:stretch>
            <a:fillRect/>
          </a:stretch>
        </p:blipFill>
        <p:spPr>
          <a:xfrm>
            <a:off x="395175" y="1295925"/>
            <a:ext cx="3959100" cy="3114600"/>
          </a:xfrm>
          <a:prstGeom prst="rect">
            <a:avLst/>
          </a:prstGeom>
          <a:noFill/>
          <a:ln>
            <a:noFill/>
          </a:ln>
        </p:spPr>
      </p:pic>
      <p:pic>
        <p:nvPicPr>
          <p:cNvPr id="148" name="Google Shape;148;p24"/>
          <p:cNvPicPr preferRelativeResize="0"/>
          <p:nvPr/>
        </p:nvPicPr>
        <p:blipFill>
          <a:blip r:embed="rId4">
            <a:alphaModFix/>
          </a:blip>
          <a:stretch>
            <a:fillRect/>
          </a:stretch>
        </p:blipFill>
        <p:spPr>
          <a:xfrm>
            <a:off x="4572000" y="1604024"/>
            <a:ext cx="4129825" cy="2498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CONTAM: No Ventilation + No HEPA</a:t>
            </a:r>
            <a:endParaRPr b="1" sz="3000"/>
          </a:p>
        </p:txBody>
      </p:sp>
      <p:pic>
        <p:nvPicPr>
          <p:cNvPr id="154" name="Google Shape;154;p25"/>
          <p:cNvPicPr preferRelativeResize="0"/>
          <p:nvPr/>
        </p:nvPicPr>
        <p:blipFill>
          <a:blip r:embed="rId3">
            <a:alphaModFix/>
          </a:blip>
          <a:stretch>
            <a:fillRect/>
          </a:stretch>
        </p:blipFill>
        <p:spPr>
          <a:xfrm>
            <a:off x="570200" y="1493250"/>
            <a:ext cx="6148552" cy="3062599"/>
          </a:xfrm>
          <a:prstGeom prst="rect">
            <a:avLst/>
          </a:prstGeom>
          <a:noFill/>
          <a:ln>
            <a:noFill/>
          </a:ln>
        </p:spPr>
      </p:pic>
      <p:pic>
        <p:nvPicPr>
          <p:cNvPr id="155" name="Google Shape;155;p25"/>
          <p:cNvPicPr preferRelativeResize="0"/>
          <p:nvPr/>
        </p:nvPicPr>
        <p:blipFill>
          <a:blip r:embed="rId4">
            <a:alphaModFix/>
          </a:blip>
          <a:stretch>
            <a:fillRect/>
          </a:stretch>
        </p:blipFill>
        <p:spPr>
          <a:xfrm>
            <a:off x="7270301" y="2111747"/>
            <a:ext cx="1562001" cy="208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CONTAM: Ventilation + No HEPA</a:t>
            </a:r>
            <a:endParaRPr b="1" sz="2820"/>
          </a:p>
        </p:txBody>
      </p:sp>
      <p:pic>
        <p:nvPicPr>
          <p:cNvPr id="161" name="Google Shape;161;p26"/>
          <p:cNvPicPr preferRelativeResize="0"/>
          <p:nvPr/>
        </p:nvPicPr>
        <p:blipFill>
          <a:blip r:embed="rId3">
            <a:alphaModFix/>
          </a:blip>
          <a:stretch>
            <a:fillRect/>
          </a:stretch>
        </p:blipFill>
        <p:spPr>
          <a:xfrm>
            <a:off x="392475" y="1202450"/>
            <a:ext cx="6584651" cy="3304924"/>
          </a:xfrm>
          <a:prstGeom prst="rect">
            <a:avLst/>
          </a:prstGeom>
          <a:noFill/>
          <a:ln>
            <a:noFill/>
          </a:ln>
        </p:spPr>
      </p:pic>
      <p:pic>
        <p:nvPicPr>
          <p:cNvPr id="162" name="Google Shape;162;p26"/>
          <p:cNvPicPr preferRelativeResize="0"/>
          <p:nvPr/>
        </p:nvPicPr>
        <p:blipFill>
          <a:blip r:embed="rId4">
            <a:alphaModFix/>
          </a:blip>
          <a:stretch>
            <a:fillRect/>
          </a:stretch>
        </p:blipFill>
        <p:spPr>
          <a:xfrm>
            <a:off x="7161826" y="1970425"/>
            <a:ext cx="1862074" cy="17689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CONTAM: Ventilation + HEPA</a:t>
            </a:r>
            <a:endParaRPr b="1" sz="3000"/>
          </a:p>
        </p:txBody>
      </p:sp>
      <p:pic>
        <p:nvPicPr>
          <p:cNvPr id="168" name="Google Shape;168;p27"/>
          <p:cNvPicPr preferRelativeResize="0"/>
          <p:nvPr/>
        </p:nvPicPr>
        <p:blipFill>
          <a:blip r:embed="rId3">
            <a:alphaModFix/>
          </a:blip>
          <a:stretch>
            <a:fillRect/>
          </a:stretch>
        </p:blipFill>
        <p:spPr>
          <a:xfrm>
            <a:off x="311700" y="1331675"/>
            <a:ext cx="5922050" cy="2972249"/>
          </a:xfrm>
          <a:prstGeom prst="rect">
            <a:avLst/>
          </a:prstGeom>
          <a:noFill/>
          <a:ln>
            <a:noFill/>
          </a:ln>
        </p:spPr>
      </p:pic>
      <p:pic>
        <p:nvPicPr>
          <p:cNvPr id="169" name="Google Shape;169;p27"/>
          <p:cNvPicPr preferRelativeResize="0"/>
          <p:nvPr/>
        </p:nvPicPr>
        <p:blipFill>
          <a:blip r:embed="rId4">
            <a:alphaModFix/>
          </a:blip>
          <a:stretch>
            <a:fillRect/>
          </a:stretch>
        </p:blipFill>
        <p:spPr>
          <a:xfrm>
            <a:off x="6574875" y="1690688"/>
            <a:ext cx="2257425" cy="1762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t>CONTAM: Spatial Redesign</a:t>
            </a:r>
            <a:endParaRPr b="1" sz="3420"/>
          </a:p>
        </p:txBody>
      </p:sp>
      <p:pic>
        <p:nvPicPr>
          <p:cNvPr id="175" name="Google Shape;175;p28"/>
          <p:cNvPicPr preferRelativeResize="0"/>
          <p:nvPr/>
        </p:nvPicPr>
        <p:blipFill>
          <a:blip r:embed="rId3">
            <a:alphaModFix/>
          </a:blip>
          <a:stretch>
            <a:fillRect/>
          </a:stretch>
        </p:blipFill>
        <p:spPr>
          <a:xfrm>
            <a:off x="459350" y="1654775"/>
            <a:ext cx="3976726" cy="2868751"/>
          </a:xfrm>
          <a:prstGeom prst="rect">
            <a:avLst/>
          </a:prstGeom>
          <a:noFill/>
          <a:ln>
            <a:noFill/>
          </a:ln>
        </p:spPr>
      </p:pic>
      <p:pic>
        <p:nvPicPr>
          <p:cNvPr id="176" name="Google Shape;176;p28"/>
          <p:cNvPicPr preferRelativeResize="0"/>
          <p:nvPr/>
        </p:nvPicPr>
        <p:blipFill>
          <a:blip r:embed="rId4">
            <a:alphaModFix/>
          </a:blip>
          <a:stretch>
            <a:fillRect/>
          </a:stretch>
        </p:blipFill>
        <p:spPr>
          <a:xfrm>
            <a:off x="4572001" y="2325538"/>
            <a:ext cx="4403125" cy="2197979"/>
          </a:xfrm>
          <a:prstGeom prst="rect">
            <a:avLst/>
          </a:prstGeom>
          <a:noFill/>
          <a:ln>
            <a:noFill/>
          </a:ln>
        </p:spPr>
      </p:pic>
      <p:pic>
        <p:nvPicPr>
          <p:cNvPr id="177" name="Google Shape;177;p28"/>
          <p:cNvPicPr preferRelativeResize="0"/>
          <p:nvPr/>
        </p:nvPicPr>
        <p:blipFill>
          <a:blip r:embed="rId5">
            <a:alphaModFix/>
          </a:blip>
          <a:stretch>
            <a:fillRect/>
          </a:stretch>
        </p:blipFill>
        <p:spPr>
          <a:xfrm>
            <a:off x="7248675" y="445025"/>
            <a:ext cx="1306400" cy="1598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819150" y="420625"/>
            <a:ext cx="75057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References</a:t>
            </a:r>
            <a:endParaRPr b="1" sz="3000"/>
          </a:p>
        </p:txBody>
      </p:sp>
      <p:sp>
        <p:nvSpPr>
          <p:cNvPr id="183" name="Google Shape;183;p29"/>
          <p:cNvSpPr txBox="1"/>
          <p:nvPr>
            <p:ph idx="1" type="body"/>
          </p:nvPr>
        </p:nvSpPr>
        <p:spPr>
          <a:xfrm>
            <a:off x="819150" y="1179625"/>
            <a:ext cx="7505700" cy="365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2020-10-14 Updated TE COVID19 White Paper</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Preventing Aerosol-Transmissible Diseases in Healthcare Settings_ The Need for Protective Guidelines and Standards—Workshop Report</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Engineering Solutions for Preventing Airborne Transmission in Hospitals with Resource Limitation and Demand Surge (</a:t>
            </a:r>
            <a:r>
              <a:rPr lang="en" sz="1200">
                <a:solidFill>
                  <a:schemeClr val="dk1"/>
                </a:solidFill>
                <a:highlight>
                  <a:schemeClr val="lt1"/>
                </a:highlight>
                <a:uFill>
                  <a:noFill/>
                </a:uFill>
                <a:hlinkClick r:id="rId3">
                  <a:extLst>
                    <a:ext uri="{A12FA001-AC4F-418D-AE19-62706E023703}">
                      <ahyp:hlinkClr val="tx"/>
                    </a:ext>
                  </a:extLst>
                </a:hlinkClick>
              </a:rPr>
              <a:t>https://www.ncbi.nlm.nih.gov/pmc/articles/PMC8138644/pdf/ijccm-25-453.pdf</a:t>
            </a:r>
            <a:r>
              <a:rPr lang="en" sz="1200">
                <a:solidFill>
                  <a:schemeClr val="dk1"/>
                </a:solidFill>
                <a:highlight>
                  <a:schemeClr val="lt1"/>
                </a:highlight>
              </a:rPr>
              <a:t>)</a:t>
            </a:r>
            <a:endParaRPr sz="6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Bipolar ionization rapidly inactivates real-world, airborne concentrations of infective respiratory viruses (</a:t>
            </a:r>
            <a:r>
              <a:rPr lang="en" sz="1200" u="sng">
                <a:solidFill>
                  <a:schemeClr val="dk1"/>
                </a:solidFill>
                <a:highlight>
                  <a:schemeClr val="lt1"/>
                </a:highlight>
                <a:hlinkClick r:id="rId4">
                  <a:extLst>
                    <a:ext uri="{A12FA001-AC4F-418D-AE19-62706E023703}">
                      <ahyp:hlinkClr val="tx"/>
                    </a:ext>
                  </a:extLst>
                </a:hlinkClick>
              </a:rPr>
              <a:t>https://journals.plos.org/plosone/article?id=10.1371/journal.pone.0293504</a:t>
            </a:r>
            <a:r>
              <a:rPr lang="en" sz="1200">
                <a:solidFill>
                  <a:schemeClr val="dk1"/>
                </a:solidFill>
                <a:highlight>
                  <a:schemeClr val="lt1"/>
                </a:highlight>
              </a:rPr>
              <a:t>)</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Ventilation strategies to reduce airborne transmission of viruses in classrooms: A systematic review of scientific literature</a:t>
            </a:r>
            <a:br>
              <a:rPr lang="en" sz="1200">
                <a:solidFill>
                  <a:schemeClr val="dk1"/>
                </a:solidFill>
                <a:highlight>
                  <a:schemeClr val="lt1"/>
                </a:highlight>
              </a:rPr>
            </a:br>
            <a:r>
              <a:rPr lang="en" sz="1200">
                <a:solidFill>
                  <a:schemeClr val="dk1"/>
                </a:solidFill>
                <a:highlight>
                  <a:schemeClr val="lt1"/>
                </a:highlight>
              </a:rPr>
              <a:t>(https://www.ncbi.nlm.nih.gov/pmc/articles/PMC9259197/)</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Engineering Solutions for Preventing Airborne Transmission in Hospitals with Resource Limitation and Demand Surge</a:t>
            </a:r>
            <a:br>
              <a:rPr lang="en" sz="1200">
                <a:solidFill>
                  <a:schemeClr val="dk1"/>
                </a:solidFill>
                <a:highlight>
                  <a:schemeClr val="lt1"/>
                </a:highlight>
              </a:rPr>
            </a:br>
            <a:r>
              <a:rPr lang="en" sz="1200">
                <a:solidFill>
                  <a:schemeClr val="dk1"/>
                </a:solidFill>
                <a:highlight>
                  <a:schemeClr val="lt1"/>
                </a:highlight>
              </a:rPr>
              <a:t>(https://www.ncbi.nlm.nih.gov/pmc/articles/PMC8138644/)</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Hospital HVAC: Hospital Air Filters Seem Inexpensive - Now Prove Costly Later</a:t>
            </a:r>
            <a:br>
              <a:rPr lang="en" sz="1200">
                <a:solidFill>
                  <a:schemeClr val="dk1"/>
                </a:solidFill>
                <a:highlight>
                  <a:schemeClr val="lt1"/>
                </a:highlight>
              </a:rPr>
            </a:br>
            <a:r>
              <a:rPr lang="en" sz="1200">
                <a:solidFill>
                  <a:schemeClr val="dk1"/>
                </a:solidFill>
                <a:highlight>
                  <a:schemeClr val="lt1"/>
                </a:highlight>
              </a:rPr>
              <a:t>https://cleanair.camfil.us/2011/04/18/hospital-discovers-that-air-filters-that-seem-inexpensive-now-prove-costly-later/</a:t>
            </a:r>
            <a:endParaRPr sz="1200">
              <a:solidFill>
                <a:schemeClr val="dk1"/>
              </a:solidFill>
              <a:highlight>
                <a:schemeClr val="lt1"/>
              </a:highlight>
            </a:endParaRPr>
          </a:p>
          <a:p>
            <a:pPr indent="0" lvl="0" marL="0" rtl="0" algn="l">
              <a:spcBef>
                <a:spcPts val="700"/>
              </a:spcBef>
              <a:spcAft>
                <a:spcPts val="700"/>
              </a:spcAft>
              <a:buNone/>
            </a:pPr>
            <a:r>
              <a:t/>
            </a:r>
            <a:endParaRPr sz="1200">
              <a:solidFill>
                <a:schemeClr val="dk1"/>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382825"/>
            <a:ext cx="8520600" cy="33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400"/>
              <a:t>THANK YOU!!!!</a:t>
            </a:r>
            <a:endParaRPr sz="4400"/>
          </a:p>
        </p:txBody>
      </p:sp>
      <p:pic>
        <p:nvPicPr>
          <p:cNvPr id="189" name="Google Shape;189;p30"/>
          <p:cNvPicPr preferRelativeResize="0"/>
          <p:nvPr/>
        </p:nvPicPr>
        <p:blipFill>
          <a:blip r:embed="rId3">
            <a:alphaModFix/>
          </a:blip>
          <a:stretch>
            <a:fillRect/>
          </a:stretch>
        </p:blipFill>
        <p:spPr>
          <a:xfrm>
            <a:off x="0" y="1222800"/>
            <a:ext cx="2866250" cy="3275725"/>
          </a:xfrm>
          <a:prstGeom prst="rect">
            <a:avLst/>
          </a:prstGeom>
          <a:noFill/>
          <a:ln>
            <a:noFill/>
          </a:ln>
        </p:spPr>
      </p:pic>
      <p:pic>
        <p:nvPicPr>
          <p:cNvPr id="190" name="Google Shape;190;p30"/>
          <p:cNvPicPr preferRelativeResize="0"/>
          <p:nvPr/>
        </p:nvPicPr>
        <p:blipFill rotWithShape="1">
          <a:blip r:embed="rId4">
            <a:alphaModFix/>
          </a:blip>
          <a:srcRect b="0" l="19232" r="27104" t="0"/>
          <a:stretch/>
        </p:blipFill>
        <p:spPr>
          <a:xfrm>
            <a:off x="2866250" y="1107688"/>
            <a:ext cx="2818575" cy="3505948"/>
          </a:xfrm>
          <a:prstGeom prst="rect">
            <a:avLst/>
          </a:prstGeom>
          <a:noFill/>
          <a:ln>
            <a:noFill/>
          </a:ln>
        </p:spPr>
      </p:pic>
      <p:pic>
        <p:nvPicPr>
          <p:cNvPr id="191" name="Google Shape;191;p30"/>
          <p:cNvPicPr preferRelativeResize="0"/>
          <p:nvPr/>
        </p:nvPicPr>
        <p:blipFill rotWithShape="1">
          <a:blip r:embed="rId5">
            <a:alphaModFix/>
          </a:blip>
          <a:srcRect b="27585" l="4818" r="18322" t="10658"/>
          <a:stretch/>
        </p:blipFill>
        <p:spPr>
          <a:xfrm>
            <a:off x="5684825" y="1175175"/>
            <a:ext cx="3459176" cy="37059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819150" y="515825"/>
            <a:ext cx="75057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40"/>
              <a:t>Problem Addressing</a:t>
            </a:r>
            <a:endParaRPr b="1" sz="3150"/>
          </a:p>
        </p:txBody>
      </p:sp>
      <p:sp>
        <p:nvSpPr>
          <p:cNvPr id="61" name="Google Shape;61;p14"/>
          <p:cNvSpPr txBox="1"/>
          <p:nvPr>
            <p:ph idx="1" type="body"/>
          </p:nvPr>
        </p:nvSpPr>
        <p:spPr>
          <a:xfrm>
            <a:off x="819150" y="1783925"/>
            <a:ext cx="7505700" cy="265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5304525" y="372250"/>
            <a:ext cx="3375324" cy="1365450"/>
          </a:xfrm>
          <a:prstGeom prst="rect">
            <a:avLst/>
          </a:prstGeom>
          <a:noFill/>
          <a:ln>
            <a:noFill/>
          </a:ln>
        </p:spPr>
      </p:pic>
      <p:pic>
        <p:nvPicPr>
          <p:cNvPr id="63" name="Google Shape;63;p14"/>
          <p:cNvPicPr preferRelativeResize="0"/>
          <p:nvPr/>
        </p:nvPicPr>
        <p:blipFill>
          <a:blip r:embed="rId4">
            <a:alphaModFix/>
          </a:blip>
          <a:stretch>
            <a:fillRect/>
          </a:stretch>
        </p:blipFill>
        <p:spPr>
          <a:xfrm>
            <a:off x="4484350" y="3526552"/>
            <a:ext cx="4195499" cy="1202525"/>
          </a:xfrm>
          <a:prstGeom prst="rect">
            <a:avLst/>
          </a:prstGeom>
          <a:noFill/>
          <a:ln>
            <a:noFill/>
          </a:ln>
        </p:spPr>
      </p:pic>
      <p:pic>
        <p:nvPicPr>
          <p:cNvPr id="64" name="Google Shape;64;p14"/>
          <p:cNvPicPr preferRelativeResize="0"/>
          <p:nvPr/>
        </p:nvPicPr>
        <p:blipFill>
          <a:blip r:embed="rId5">
            <a:alphaModFix/>
          </a:blip>
          <a:stretch>
            <a:fillRect/>
          </a:stretch>
        </p:blipFill>
        <p:spPr>
          <a:xfrm>
            <a:off x="4204675" y="2179777"/>
            <a:ext cx="4475175" cy="1099075"/>
          </a:xfrm>
          <a:prstGeom prst="rect">
            <a:avLst/>
          </a:prstGeom>
          <a:noFill/>
          <a:ln>
            <a:noFill/>
          </a:ln>
        </p:spPr>
      </p:pic>
      <p:pic>
        <p:nvPicPr>
          <p:cNvPr id="65" name="Google Shape;65;p14"/>
          <p:cNvPicPr preferRelativeResize="0"/>
          <p:nvPr/>
        </p:nvPicPr>
        <p:blipFill>
          <a:blip r:embed="rId6">
            <a:alphaModFix/>
          </a:blip>
          <a:stretch>
            <a:fillRect/>
          </a:stretch>
        </p:blipFill>
        <p:spPr>
          <a:xfrm>
            <a:off x="926725" y="1489851"/>
            <a:ext cx="2827700" cy="3242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819150" y="555150"/>
            <a:ext cx="75057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500"/>
              <a:t>Community</a:t>
            </a:r>
            <a:endParaRPr b="1" sz="4500"/>
          </a:p>
        </p:txBody>
      </p:sp>
      <p:pic>
        <p:nvPicPr>
          <p:cNvPr id="71" name="Google Shape;71;p15"/>
          <p:cNvPicPr preferRelativeResize="0"/>
          <p:nvPr/>
        </p:nvPicPr>
        <p:blipFill rotWithShape="1">
          <a:blip r:embed="rId3">
            <a:alphaModFix/>
          </a:blip>
          <a:srcRect b="30205" l="0" r="0" t="30763"/>
          <a:stretch/>
        </p:blipFill>
        <p:spPr>
          <a:xfrm>
            <a:off x="4720825" y="376500"/>
            <a:ext cx="3604026" cy="1406625"/>
          </a:xfrm>
          <a:prstGeom prst="rect">
            <a:avLst/>
          </a:prstGeom>
          <a:noFill/>
          <a:ln>
            <a:noFill/>
          </a:ln>
        </p:spPr>
      </p:pic>
      <p:pic>
        <p:nvPicPr>
          <p:cNvPr id="72" name="Google Shape;72;p15"/>
          <p:cNvPicPr preferRelativeResize="0"/>
          <p:nvPr/>
        </p:nvPicPr>
        <p:blipFill>
          <a:blip r:embed="rId4">
            <a:alphaModFix/>
          </a:blip>
          <a:stretch>
            <a:fillRect/>
          </a:stretch>
        </p:blipFill>
        <p:spPr>
          <a:xfrm rot="5400000">
            <a:off x="1684400" y="823175"/>
            <a:ext cx="2187250" cy="4783100"/>
          </a:xfrm>
          <a:prstGeom prst="rect">
            <a:avLst/>
          </a:prstGeom>
          <a:noFill/>
          <a:ln>
            <a:noFill/>
          </a:ln>
        </p:spPr>
      </p:pic>
      <p:sp>
        <p:nvSpPr>
          <p:cNvPr id="73" name="Google Shape;73;p15"/>
          <p:cNvSpPr/>
          <p:nvPr/>
        </p:nvSpPr>
        <p:spPr>
          <a:xfrm>
            <a:off x="1452125" y="2571750"/>
            <a:ext cx="989700" cy="81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4" name="Google Shape;74;p15"/>
          <p:cNvPicPr preferRelativeResize="0"/>
          <p:nvPr/>
        </p:nvPicPr>
        <p:blipFill>
          <a:blip r:embed="rId5">
            <a:alphaModFix/>
          </a:blip>
          <a:stretch>
            <a:fillRect/>
          </a:stretch>
        </p:blipFill>
        <p:spPr>
          <a:xfrm>
            <a:off x="5298800" y="2071152"/>
            <a:ext cx="3280950" cy="2287149"/>
          </a:xfrm>
          <a:prstGeom prst="rect">
            <a:avLst/>
          </a:prstGeom>
          <a:noFill/>
          <a:ln>
            <a:noFill/>
          </a:ln>
        </p:spPr>
      </p:pic>
      <p:cxnSp>
        <p:nvCxnSpPr>
          <p:cNvPr id="75" name="Google Shape;75;p15"/>
          <p:cNvCxnSpPr>
            <a:stCxn id="73" idx="3"/>
          </p:cNvCxnSpPr>
          <p:nvPr/>
        </p:nvCxnSpPr>
        <p:spPr>
          <a:xfrm flipH="1" rot="10800000">
            <a:off x="2441825" y="2958900"/>
            <a:ext cx="2495700" cy="21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819150" y="525125"/>
            <a:ext cx="7505700" cy="66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700"/>
              <a:t>Team Introduction</a:t>
            </a:r>
            <a:endParaRPr b="1" sz="2700"/>
          </a:p>
        </p:txBody>
      </p:sp>
      <p:sp>
        <p:nvSpPr>
          <p:cNvPr id="81" name="Google Shape;81;p16"/>
          <p:cNvSpPr txBox="1"/>
          <p:nvPr>
            <p:ph idx="1" type="body"/>
          </p:nvPr>
        </p:nvSpPr>
        <p:spPr>
          <a:xfrm>
            <a:off x="819150" y="1303225"/>
            <a:ext cx="5120100" cy="31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Shane Chung</a:t>
            </a:r>
            <a:r>
              <a:rPr lang="en" sz="2200">
                <a:solidFill>
                  <a:schemeClr val="dk1"/>
                </a:solidFill>
              </a:rPr>
              <a:t>: </a:t>
            </a:r>
            <a:r>
              <a:rPr lang="en" sz="2200">
                <a:solidFill>
                  <a:schemeClr val="dk1"/>
                </a:solidFill>
              </a:rPr>
              <a:t>CSULB graduate student in Applied Statistics working on CONTAM modeling</a:t>
            </a:r>
            <a:endParaRPr sz="2200">
              <a:solidFill>
                <a:schemeClr val="dk1"/>
              </a:solidFill>
            </a:endParaRPr>
          </a:p>
          <a:p>
            <a:pPr indent="0" lvl="0" marL="0" rtl="0" algn="l">
              <a:spcBef>
                <a:spcPts val="1200"/>
              </a:spcBef>
              <a:spcAft>
                <a:spcPts val="1200"/>
              </a:spcAft>
              <a:buNone/>
            </a:pPr>
            <a:r>
              <a:rPr b="1" lang="en" sz="2200">
                <a:solidFill>
                  <a:schemeClr val="dk1"/>
                </a:solidFill>
              </a:rPr>
              <a:t>Sowon Jung</a:t>
            </a:r>
            <a:r>
              <a:rPr lang="en" sz="2200">
                <a:solidFill>
                  <a:schemeClr val="dk1"/>
                </a:solidFill>
              </a:rPr>
              <a:t>: </a:t>
            </a:r>
            <a:r>
              <a:rPr lang="en" sz="2200">
                <a:solidFill>
                  <a:schemeClr val="dk1"/>
                </a:solidFill>
              </a:rPr>
              <a:t>CSULB graduate student in Applied Statistics major, performing  literature review for CONTAM and project question</a:t>
            </a:r>
            <a:endParaRPr sz="2200">
              <a:solidFill>
                <a:schemeClr val="dk1"/>
              </a:solidFill>
            </a:endParaRPr>
          </a:p>
        </p:txBody>
      </p:sp>
      <p:pic>
        <p:nvPicPr>
          <p:cNvPr id="82" name="Google Shape;82;p16"/>
          <p:cNvPicPr preferRelativeResize="0"/>
          <p:nvPr/>
        </p:nvPicPr>
        <p:blipFill rotWithShape="1">
          <a:blip r:embed="rId3">
            <a:alphaModFix/>
          </a:blip>
          <a:srcRect b="22002" l="0" r="3100" t="0"/>
          <a:stretch/>
        </p:blipFill>
        <p:spPr>
          <a:xfrm>
            <a:off x="6190125" y="3191150"/>
            <a:ext cx="1653074" cy="1598351"/>
          </a:xfrm>
          <a:prstGeom prst="rect">
            <a:avLst/>
          </a:prstGeom>
          <a:noFill/>
          <a:ln>
            <a:noFill/>
          </a:ln>
        </p:spPr>
      </p:pic>
      <p:pic>
        <p:nvPicPr>
          <p:cNvPr id="83" name="Google Shape;83;p16"/>
          <p:cNvPicPr preferRelativeResize="0"/>
          <p:nvPr/>
        </p:nvPicPr>
        <p:blipFill>
          <a:blip r:embed="rId4">
            <a:alphaModFix/>
          </a:blip>
          <a:stretch>
            <a:fillRect/>
          </a:stretch>
        </p:blipFill>
        <p:spPr>
          <a:xfrm>
            <a:off x="7011925" y="1028700"/>
            <a:ext cx="1477750" cy="1970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819150" y="525125"/>
            <a:ext cx="7505700" cy="60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 Introduction</a:t>
            </a:r>
            <a:endParaRPr b="1"/>
          </a:p>
        </p:txBody>
      </p:sp>
      <p:sp>
        <p:nvSpPr>
          <p:cNvPr id="89" name="Google Shape;89;p17"/>
          <p:cNvSpPr txBox="1"/>
          <p:nvPr>
            <p:ph idx="1" type="body"/>
          </p:nvPr>
        </p:nvSpPr>
        <p:spPr>
          <a:xfrm>
            <a:off x="819150" y="1303225"/>
            <a:ext cx="5120100" cy="324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rPr>
              <a:t>Dan Le</a:t>
            </a:r>
            <a:r>
              <a:rPr lang="en" sz="2000">
                <a:solidFill>
                  <a:schemeClr val="dk1"/>
                </a:solidFill>
              </a:rPr>
              <a:t>: CSULB undergraduate student in Biomedical Engineering major, looking into HEPA filters and their efficiency &amp; cost on reducing airborne transmission disease. </a:t>
            </a:r>
            <a:endParaRPr sz="2000">
              <a:solidFill>
                <a:schemeClr val="dk1"/>
              </a:solidFill>
            </a:endParaRPr>
          </a:p>
          <a:p>
            <a:pPr indent="0" lvl="0" marL="0" rtl="0" algn="l">
              <a:lnSpc>
                <a:spcPct val="100000"/>
              </a:lnSpc>
              <a:spcBef>
                <a:spcPts val="1200"/>
              </a:spcBef>
              <a:spcAft>
                <a:spcPts val="0"/>
              </a:spcAft>
              <a:buNone/>
            </a:pPr>
            <a:r>
              <a:t/>
            </a:r>
            <a:endParaRPr sz="2000">
              <a:solidFill>
                <a:schemeClr val="dk1"/>
              </a:solidFill>
            </a:endParaRPr>
          </a:p>
          <a:p>
            <a:pPr indent="0" lvl="0" marL="0" rtl="0" algn="l">
              <a:lnSpc>
                <a:spcPct val="100000"/>
              </a:lnSpc>
              <a:spcBef>
                <a:spcPts val="1200"/>
              </a:spcBef>
              <a:spcAft>
                <a:spcPts val="1200"/>
              </a:spcAft>
              <a:buNone/>
            </a:pPr>
            <a:r>
              <a:rPr b="1" lang="en" sz="2000">
                <a:solidFill>
                  <a:schemeClr val="dk1"/>
                </a:solidFill>
              </a:rPr>
              <a:t>Yiming Wang</a:t>
            </a:r>
            <a:r>
              <a:rPr lang="en" sz="2000">
                <a:solidFill>
                  <a:schemeClr val="dk1"/>
                </a:solidFill>
              </a:rPr>
              <a:t>: CSULB graduate student in Applied Statistics major. Yiming is doing data analysis on HIPAA East 4 and the CONTAM simulation.</a:t>
            </a:r>
            <a:endParaRPr sz="2000">
              <a:solidFill>
                <a:schemeClr val="dk1"/>
              </a:solidFill>
            </a:endParaRPr>
          </a:p>
        </p:txBody>
      </p:sp>
      <p:pic>
        <p:nvPicPr>
          <p:cNvPr id="90" name="Google Shape;90;p17"/>
          <p:cNvPicPr preferRelativeResize="0"/>
          <p:nvPr/>
        </p:nvPicPr>
        <p:blipFill>
          <a:blip r:embed="rId3">
            <a:alphaModFix/>
          </a:blip>
          <a:stretch>
            <a:fillRect/>
          </a:stretch>
        </p:blipFill>
        <p:spPr>
          <a:xfrm>
            <a:off x="6555700" y="3143575"/>
            <a:ext cx="1368026" cy="1663677"/>
          </a:xfrm>
          <a:prstGeom prst="rect">
            <a:avLst/>
          </a:prstGeom>
          <a:noFill/>
          <a:ln>
            <a:noFill/>
          </a:ln>
        </p:spPr>
      </p:pic>
      <p:pic>
        <p:nvPicPr>
          <p:cNvPr id="91" name="Google Shape;91;p17"/>
          <p:cNvPicPr preferRelativeResize="0"/>
          <p:nvPr/>
        </p:nvPicPr>
        <p:blipFill rotWithShape="1">
          <a:blip r:embed="rId4">
            <a:alphaModFix/>
          </a:blip>
          <a:srcRect b="0" l="22019" r="8497" t="20521"/>
          <a:stretch/>
        </p:blipFill>
        <p:spPr>
          <a:xfrm>
            <a:off x="7281275" y="1231950"/>
            <a:ext cx="1285904" cy="148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819150" y="325375"/>
            <a:ext cx="7505700" cy="39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lt1"/>
                </a:highlight>
              </a:rPr>
              <a:t>General Overview about HEPA filters</a:t>
            </a:r>
            <a:endParaRPr b="1">
              <a:highlight>
                <a:schemeClr val="lt1"/>
              </a:highlight>
            </a:endParaRPr>
          </a:p>
        </p:txBody>
      </p:sp>
      <p:sp>
        <p:nvSpPr>
          <p:cNvPr id="97" name="Google Shape;97;p18"/>
          <p:cNvSpPr txBox="1"/>
          <p:nvPr>
            <p:ph idx="1" type="body"/>
          </p:nvPr>
        </p:nvSpPr>
        <p:spPr>
          <a:xfrm>
            <a:off x="630125" y="864575"/>
            <a:ext cx="4390800" cy="397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AutoNum type="arabicPeriod"/>
            </a:pPr>
            <a:r>
              <a:rPr lang="en">
                <a:solidFill>
                  <a:schemeClr val="dk1"/>
                </a:solidFill>
                <a:highlight>
                  <a:schemeClr val="lt1"/>
                </a:highlight>
                <a:latin typeface="Roboto"/>
                <a:ea typeface="Roboto"/>
                <a:cs typeface="Roboto"/>
                <a:sym typeface="Roboto"/>
              </a:rPr>
              <a:t>HEPA filters are essential for maintaining clean indoor air quality by effectively trapping airborne particles </a:t>
            </a:r>
            <a:endParaRPr>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Utilize multiple mechanisms for filtration</a:t>
            </a:r>
            <a:endParaRPr sz="1300">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H14 grade removes 99.997% of particles.</a:t>
            </a:r>
            <a:endParaRPr sz="1300">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Capture particles as small as 0.3 microns in diameter</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
                <a:solidFill>
                  <a:schemeClr val="dk1"/>
                </a:solidFill>
                <a:highlight>
                  <a:schemeClr val="lt1"/>
                </a:highlight>
                <a:latin typeface="Roboto"/>
                <a:ea typeface="Roboto"/>
                <a:cs typeface="Roboto"/>
                <a:sym typeface="Roboto"/>
              </a:rPr>
              <a:t>HEPA filters intercept, impact and diffuse</a:t>
            </a:r>
            <a:endParaRPr>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Catches large particles</a:t>
            </a:r>
            <a:endParaRPr sz="1300">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Catches smaller particles that got through the initial filter</a:t>
            </a:r>
            <a:endParaRPr sz="1300">
              <a:solidFill>
                <a:schemeClr val="dk1"/>
              </a:solidFill>
              <a:highlight>
                <a:schemeClr val="lt1"/>
              </a:highlight>
              <a:latin typeface="Roboto"/>
              <a:ea typeface="Roboto"/>
              <a:cs typeface="Roboto"/>
              <a:sym typeface="Roboto"/>
            </a:endParaRPr>
          </a:p>
          <a:p>
            <a:pPr indent="-311150" lvl="1" marL="914400" rtl="0" algn="l">
              <a:spcBef>
                <a:spcPts val="0"/>
              </a:spcBef>
              <a:spcAft>
                <a:spcPts val="0"/>
              </a:spcAft>
              <a:buClr>
                <a:schemeClr val="dk1"/>
              </a:buClr>
              <a:buSzPts val="1300"/>
              <a:buFont typeface="Roboto"/>
              <a:buAutoNum type="alphaLcPeriod"/>
            </a:pPr>
            <a:r>
              <a:rPr lang="en" sz="1300">
                <a:solidFill>
                  <a:schemeClr val="dk1"/>
                </a:solidFill>
                <a:highlight>
                  <a:schemeClr val="lt1"/>
                </a:highlight>
                <a:latin typeface="Roboto"/>
                <a:ea typeface="Roboto"/>
                <a:cs typeface="Roboto"/>
                <a:sym typeface="Roboto"/>
              </a:rPr>
              <a:t>Trapped by fibers within the filter</a:t>
            </a:r>
            <a:endParaRPr sz="13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a:solidFill>
                <a:schemeClr val="dk1"/>
              </a:solidFill>
              <a:highlight>
                <a:schemeClr val="lt1"/>
              </a:highlight>
              <a:latin typeface="Roboto"/>
              <a:ea typeface="Roboto"/>
              <a:cs typeface="Roboto"/>
              <a:sym typeface="Roboto"/>
            </a:endParaRPr>
          </a:p>
        </p:txBody>
      </p:sp>
      <p:pic>
        <p:nvPicPr>
          <p:cNvPr id="98" name="Google Shape;98;p18"/>
          <p:cNvPicPr preferRelativeResize="0"/>
          <p:nvPr/>
        </p:nvPicPr>
        <p:blipFill>
          <a:blip r:embed="rId3">
            <a:alphaModFix/>
          </a:blip>
          <a:stretch>
            <a:fillRect/>
          </a:stretch>
        </p:blipFill>
        <p:spPr>
          <a:xfrm>
            <a:off x="5630225" y="1220850"/>
            <a:ext cx="3208975" cy="29979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819150" y="309225"/>
            <a:ext cx="7505700" cy="39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lt1"/>
                </a:highlight>
              </a:rPr>
              <a:t>Costs</a:t>
            </a:r>
            <a:r>
              <a:rPr b="1" lang="en">
                <a:highlight>
                  <a:schemeClr val="lt1"/>
                </a:highlight>
              </a:rPr>
              <a:t> HEPA filters</a:t>
            </a:r>
            <a:endParaRPr b="1">
              <a:highlight>
                <a:schemeClr val="lt1"/>
              </a:highlight>
            </a:endParaRPr>
          </a:p>
        </p:txBody>
      </p:sp>
      <p:sp>
        <p:nvSpPr>
          <p:cNvPr id="104" name="Google Shape;104;p19"/>
          <p:cNvSpPr txBox="1"/>
          <p:nvPr>
            <p:ph idx="1" type="body"/>
          </p:nvPr>
        </p:nvSpPr>
        <p:spPr>
          <a:xfrm>
            <a:off x="630000" y="864575"/>
            <a:ext cx="3942000" cy="39711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Clr>
                <a:schemeClr val="dk1"/>
              </a:buClr>
              <a:buSzPct val="100000"/>
              <a:buFont typeface="Roboto"/>
              <a:buAutoNum type="arabicPeriod"/>
            </a:pPr>
            <a:r>
              <a:rPr lang="en" sz="1400">
                <a:solidFill>
                  <a:schemeClr val="dk1"/>
                </a:solidFill>
                <a:highlight>
                  <a:schemeClr val="lt1"/>
                </a:highlight>
                <a:latin typeface="Roboto"/>
                <a:ea typeface="Roboto"/>
                <a:cs typeface="Roboto"/>
                <a:sym typeface="Roboto"/>
              </a:rPr>
              <a:t>Cost of a single HEPA air filter is between $20 and $10,000</a:t>
            </a:r>
            <a:endParaRPr sz="1400">
              <a:solidFill>
                <a:schemeClr val="dk1"/>
              </a:solidFill>
              <a:highlight>
                <a:schemeClr val="lt1"/>
              </a:highlight>
              <a:latin typeface="Roboto"/>
              <a:ea typeface="Roboto"/>
              <a:cs typeface="Roboto"/>
              <a:sym typeface="Roboto"/>
            </a:endParaRPr>
          </a:p>
          <a:p>
            <a:pPr indent="-310832" lvl="1" marL="914400" rtl="0" algn="l">
              <a:spcBef>
                <a:spcPts val="0"/>
              </a:spcBef>
              <a:spcAft>
                <a:spcPts val="0"/>
              </a:spcAft>
              <a:buClr>
                <a:schemeClr val="dk1"/>
              </a:buClr>
              <a:buSzPct val="100000"/>
              <a:buFont typeface="Roboto"/>
              <a:buAutoNum type="alphaLcPeriod"/>
            </a:pPr>
            <a:r>
              <a:rPr lang="en" sz="1400">
                <a:solidFill>
                  <a:schemeClr val="dk1"/>
                </a:solidFill>
                <a:highlight>
                  <a:schemeClr val="lt1"/>
                </a:highlight>
                <a:latin typeface="Roboto"/>
                <a:ea typeface="Roboto"/>
                <a:cs typeface="Roboto"/>
                <a:sym typeface="Roboto"/>
              </a:rPr>
              <a:t>Hospitals often need to change out filters once every half a year at minimum</a:t>
            </a:r>
            <a:endParaRPr sz="1400">
              <a:solidFill>
                <a:schemeClr val="dk1"/>
              </a:solidFill>
              <a:highlight>
                <a:schemeClr val="lt1"/>
              </a:highlight>
              <a:latin typeface="Roboto"/>
              <a:ea typeface="Roboto"/>
              <a:cs typeface="Roboto"/>
              <a:sym typeface="Roboto"/>
            </a:endParaRPr>
          </a:p>
          <a:p>
            <a:pPr indent="-310832" lvl="1" marL="914400" rtl="0" algn="l">
              <a:spcBef>
                <a:spcPts val="0"/>
              </a:spcBef>
              <a:spcAft>
                <a:spcPts val="0"/>
              </a:spcAft>
              <a:buClr>
                <a:schemeClr val="dk1"/>
              </a:buClr>
              <a:buSzPct val="100000"/>
              <a:buFont typeface="Roboto"/>
              <a:buAutoNum type="alphaLcPeriod"/>
            </a:pPr>
            <a:r>
              <a:rPr lang="en" sz="1400">
                <a:solidFill>
                  <a:schemeClr val="dk1"/>
                </a:solidFill>
                <a:highlight>
                  <a:schemeClr val="lt1"/>
                </a:highlight>
                <a:latin typeface="Roboto"/>
                <a:ea typeface="Roboto"/>
                <a:cs typeface="Roboto"/>
                <a:sym typeface="Roboto"/>
              </a:rPr>
              <a:t>The average cost to replace one air filter is around $300</a:t>
            </a:r>
            <a:endParaRPr sz="14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4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lang="en" sz="1400">
                <a:solidFill>
                  <a:schemeClr val="dk1"/>
                </a:solidFill>
                <a:highlight>
                  <a:schemeClr val="lt1"/>
                </a:highlight>
                <a:latin typeface="Roboto"/>
                <a:ea typeface="Roboto"/>
                <a:cs typeface="Roboto"/>
                <a:sym typeface="Roboto"/>
              </a:rPr>
              <a:t>Solution thought/example</a:t>
            </a:r>
            <a:endParaRPr sz="1400">
              <a:solidFill>
                <a:schemeClr val="dk1"/>
              </a:solidFill>
              <a:highlight>
                <a:schemeClr val="lt1"/>
              </a:highlight>
              <a:latin typeface="Roboto"/>
              <a:ea typeface="Roboto"/>
              <a:cs typeface="Roboto"/>
              <a:sym typeface="Roboto"/>
            </a:endParaRPr>
          </a:p>
          <a:p>
            <a:pPr indent="-310832" lvl="0" marL="457200" rtl="0" algn="l">
              <a:spcBef>
                <a:spcPts val="1200"/>
              </a:spcBef>
              <a:spcAft>
                <a:spcPts val="0"/>
              </a:spcAft>
              <a:buClr>
                <a:schemeClr val="dk1"/>
              </a:buClr>
              <a:buSzPct val="100000"/>
              <a:buFont typeface="Roboto"/>
              <a:buAutoNum type="arabicPeriod"/>
            </a:pPr>
            <a:r>
              <a:rPr lang="en" sz="1400">
                <a:solidFill>
                  <a:schemeClr val="dk1"/>
                </a:solidFill>
                <a:highlight>
                  <a:schemeClr val="lt1"/>
                </a:highlight>
                <a:latin typeface="Roboto"/>
                <a:ea typeface="Roboto"/>
                <a:cs typeface="Roboto"/>
                <a:sym typeface="Roboto"/>
              </a:rPr>
              <a:t>If a hospital replaced all 100 HEPA air filters it would be </a:t>
            </a:r>
            <a:r>
              <a:rPr lang="en" sz="1400">
                <a:solidFill>
                  <a:schemeClr val="dk1"/>
                </a:solidFill>
                <a:highlight>
                  <a:schemeClr val="lt1"/>
                </a:highlight>
                <a:latin typeface="Roboto"/>
                <a:ea typeface="Roboto"/>
                <a:cs typeface="Roboto"/>
                <a:sym typeface="Roboto"/>
              </a:rPr>
              <a:t>around</a:t>
            </a:r>
            <a:r>
              <a:rPr lang="en" sz="1400">
                <a:solidFill>
                  <a:schemeClr val="dk1"/>
                </a:solidFill>
                <a:highlight>
                  <a:schemeClr val="lt1"/>
                </a:highlight>
                <a:latin typeface="Roboto"/>
                <a:ea typeface="Roboto"/>
                <a:cs typeface="Roboto"/>
                <a:sym typeface="Roboto"/>
              </a:rPr>
              <a:t> $20,000</a:t>
            </a:r>
            <a:endParaRPr sz="1400">
              <a:solidFill>
                <a:schemeClr val="dk1"/>
              </a:solidFill>
              <a:highlight>
                <a:schemeClr val="lt1"/>
              </a:highlight>
              <a:latin typeface="Roboto"/>
              <a:ea typeface="Roboto"/>
              <a:cs typeface="Roboto"/>
              <a:sym typeface="Roboto"/>
            </a:endParaRPr>
          </a:p>
          <a:p>
            <a:pPr indent="-310832" lvl="1" marL="914400" rtl="0" algn="l">
              <a:spcBef>
                <a:spcPts val="0"/>
              </a:spcBef>
              <a:spcAft>
                <a:spcPts val="0"/>
              </a:spcAft>
              <a:buClr>
                <a:schemeClr val="dk1"/>
              </a:buClr>
              <a:buSzPct val="100000"/>
              <a:buFont typeface="Roboto"/>
              <a:buAutoNum type="alphaLcPeriod"/>
            </a:pPr>
            <a:r>
              <a:rPr lang="en" sz="1400">
                <a:solidFill>
                  <a:schemeClr val="dk1"/>
                </a:solidFill>
                <a:highlight>
                  <a:schemeClr val="lt1"/>
                </a:highlight>
                <a:latin typeface="Roboto"/>
                <a:ea typeface="Roboto"/>
                <a:cs typeface="Roboto"/>
                <a:sym typeface="Roboto"/>
              </a:rPr>
              <a:t>Each air filter is around $182</a:t>
            </a:r>
            <a:endParaRPr sz="1400">
              <a:solidFill>
                <a:schemeClr val="dk1"/>
              </a:solidFill>
              <a:highlight>
                <a:schemeClr val="lt1"/>
              </a:highlight>
              <a:latin typeface="Roboto"/>
              <a:ea typeface="Roboto"/>
              <a:cs typeface="Roboto"/>
              <a:sym typeface="Roboto"/>
            </a:endParaRPr>
          </a:p>
          <a:p>
            <a:pPr indent="-310832" lvl="1" marL="914400" rtl="0" algn="l">
              <a:spcBef>
                <a:spcPts val="0"/>
              </a:spcBef>
              <a:spcAft>
                <a:spcPts val="0"/>
              </a:spcAft>
              <a:buClr>
                <a:schemeClr val="dk1"/>
              </a:buClr>
              <a:buSzPct val="100000"/>
              <a:buFont typeface="Roboto"/>
              <a:buAutoNum type="alphaLcPeriod"/>
            </a:pPr>
            <a:r>
              <a:rPr lang="en" sz="1400">
                <a:solidFill>
                  <a:schemeClr val="dk1"/>
                </a:solidFill>
                <a:highlight>
                  <a:schemeClr val="lt1"/>
                </a:highlight>
                <a:latin typeface="Roboto"/>
                <a:ea typeface="Roboto"/>
                <a:cs typeface="Roboto"/>
                <a:sym typeface="Roboto"/>
              </a:rPr>
              <a:t>Camfil air filtration systems typically lower their HVAC energy costs by 15 to 30 percent</a:t>
            </a:r>
            <a:endParaRPr sz="14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1400">
              <a:solidFill>
                <a:srgbClr val="0D0D0D"/>
              </a:solidFill>
              <a:highlight>
                <a:srgbClr val="FFFFFF"/>
              </a:highlight>
              <a:latin typeface="Roboto"/>
              <a:ea typeface="Roboto"/>
              <a:cs typeface="Roboto"/>
              <a:sym typeface="Roboto"/>
            </a:endParaRPr>
          </a:p>
        </p:txBody>
      </p:sp>
      <p:pic>
        <p:nvPicPr>
          <p:cNvPr id="105" name="Google Shape;105;p19"/>
          <p:cNvPicPr preferRelativeResize="0"/>
          <p:nvPr/>
        </p:nvPicPr>
        <p:blipFill>
          <a:blip r:embed="rId3">
            <a:alphaModFix/>
          </a:blip>
          <a:stretch>
            <a:fillRect/>
          </a:stretch>
        </p:blipFill>
        <p:spPr>
          <a:xfrm>
            <a:off x="5160975" y="1617599"/>
            <a:ext cx="3697551" cy="2465050"/>
          </a:xfrm>
          <a:prstGeom prst="rect">
            <a:avLst/>
          </a:prstGeom>
          <a:noFill/>
          <a:ln>
            <a:noFill/>
          </a:ln>
        </p:spPr>
      </p:pic>
      <p:pic>
        <p:nvPicPr>
          <p:cNvPr id="106" name="Google Shape;106;p19"/>
          <p:cNvPicPr preferRelativeResize="0"/>
          <p:nvPr/>
        </p:nvPicPr>
        <p:blipFill>
          <a:blip r:embed="rId4">
            <a:alphaModFix/>
          </a:blip>
          <a:stretch>
            <a:fillRect/>
          </a:stretch>
        </p:blipFill>
        <p:spPr>
          <a:xfrm>
            <a:off x="262475" y="4427675"/>
            <a:ext cx="8324850" cy="59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819150" y="325375"/>
            <a:ext cx="7505700" cy="39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lt1"/>
                </a:highlight>
              </a:rPr>
              <a:t>Literature Review</a:t>
            </a:r>
            <a:endParaRPr b="1">
              <a:highlight>
                <a:schemeClr val="lt1"/>
              </a:highlight>
            </a:endParaRPr>
          </a:p>
        </p:txBody>
      </p:sp>
      <p:sp>
        <p:nvSpPr>
          <p:cNvPr id="112" name="Google Shape;112;p20"/>
          <p:cNvSpPr txBox="1"/>
          <p:nvPr>
            <p:ph idx="1" type="body"/>
          </p:nvPr>
        </p:nvSpPr>
        <p:spPr>
          <a:xfrm>
            <a:off x="630125" y="864575"/>
            <a:ext cx="7694700" cy="397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u="sng">
                <a:solidFill>
                  <a:schemeClr val="dk1"/>
                </a:solidFill>
                <a:highlight>
                  <a:schemeClr val="lt1"/>
                </a:highlight>
              </a:rPr>
              <a:t>Technologies to mitigate airborne transmission</a:t>
            </a:r>
            <a:endParaRPr b="1" sz="7200" u="sng">
              <a:solidFill>
                <a:schemeClr val="dk1"/>
              </a:solidFill>
              <a:highlight>
                <a:schemeClr val="lt1"/>
              </a:highlight>
            </a:endParaRPr>
          </a:p>
          <a:p>
            <a:pPr indent="-342900" lvl="0" marL="457200" rtl="0" algn="l">
              <a:spcBef>
                <a:spcPts val="1200"/>
              </a:spcBef>
              <a:spcAft>
                <a:spcPts val="0"/>
              </a:spcAft>
              <a:buClr>
                <a:schemeClr val="dk1"/>
              </a:buClr>
              <a:buSzPct val="100000"/>
              <a:buAutoNum type="arabicPeriod"/>
            </a:pPr>
            <a:r>
              <a:rPr lang="en" sz="7200">
                <a:solidFill>
                  <a:schemeClr val="dk1"/>
                </a:solidFill>
                <a:highlight>
                  <a:schemeClr val="lt1"/>
                </a:highlight>
              </a:rPr>
              <a:t>High-Efficiency Particulate Air (HEPA) Filters</a:t>
            </a:r>
            <a:endParaRPr sz="7200">
              <a:solidFill>
                <a:schemeClr val="dk1"/>
              </a:solidFill>
              <a:highlight>
                <a:schemeClr val="lt1"/>
              </a:highlight>
            </a:endParaRPr>
          </a:p>
          <a:p>
            <a:pPr indent="-342900" lvl="0" marL="914400" rtl="0" algn="l">
              <a:spcBef>
                <a:spcPts val="0"/>
              </a:spcBef>
              <a:spcAft>
                <a:spcPts val="0"/>
              </a:spcAft>
              <a:buClr>
                <a:schemeClr val="dk1"/>
              </a:buClr>
              <a:buSzPct val="100000"/>
              <a:buChar char="●"/>
            </a:pPr>
            <a:r>
              <a:rPr lang="en" sz="7200">
                <a:solidFill>
                  <a:schemeClr val="dk1"/>
                </a:solidFill>
                <a:highlight>
                  <a:schemeClr val="lt1"/>
                </a:highlight>
              </a:rPr>
              <a:t>Increasing filter MERV rating </a:t>
            </a:r>
            <a:endParaRPr sz="7200">
              <a:solidFill>
                <a:schemeClr val="dk1"/>
              </a:solidFill>
              <a:highlight>
                <a:schemeClr val="lt1"/>
              </a:highlight>
            </a:endParaRPr>
          </a:p>
          <a:p>
            <a:pPr indent="0" lvl="0" marL="914400" rtl="0" algn="l">
              <a:spcBef>
                <a:spcPts val="1200"/>
              </a:spcBef>
              <a:spcAft>
                <a:spcPts val="0"/>
              </a:spcAft>
              <a:buNone/>
            </a:pPr>
            <a:r>
              <a:t/>
            </a:r>
            <a:endParaRPr sz="7200">
              <a:solidFill>
                <a:schemeClr val="dk1"/>
              </a:solidFill>
              <a:highlight>
                <a:schemeClr val="lt1"/>
              </a:highlight>
            </a:endParaRPr>
          </a:p>
          <a:p>
            <a:pPr indent="0" lvl="0" marL="914400" rtl="0" algn="l">
              <a:spcBef>
                <a:spcPts val="1200"/>
              </a:spcBef>
              <a:spcAft>
                <a:spcPts val="0"/>
              </a:spcAft>
              <a:buNone/>
            </a:pPr>
            <a:r>
              <a:t/>
            </a:r>
            <a:endParaRPr sz="7200">
              <a:solidFill>
                <a:schemeClr val="dk1"/>
              </a:solidFill>
              <a:highlight>
                <a:schemeClr val="lt1"/>
              </a:highlight>
            </a:endParaRPr>
          </a:p>
          <a:p>
            <a:pPr indent="0" lvl="0" marL="0" rtl="0" algn="l">
              <a:spcBef>
                <a:spcPts val="1200"/>
              </a:spcBef>
              <a:spcAft>
                <a:spcPts val="0"/>
              </a:spcAft>
              <a:buNone/>
            </a:pPr>
            <a:r>
              <a:t/>
            </a:r>
            <a:endParaRPr sz="7200">
              <a:solidFill>
                <a:schemeClr val="dk1"/>
              </a:solidFill>
              <a:highlight>
                <a:schemeClr val="lt1"/>
              </a:highlight>
            </a:endParaRPr>
          </a:p>
          <a:p>
            <a:pPr indent="-342900" lvl="0" marL="457200" rtl="0" algn="l">
              <a:spcBef>
                <a:spcPts val="1200"/>
              </a:spcBef>
              <a:spcAft>
                <a:spcPts val="0"/>
              </a:spcAft>
              <a:buClr>
                <a:schemeClr val="dk1"/>
              </a:buClr>
              <a:buSzPct val="100000"/>
              <a:buAutoNum type="arabicPeriod"/>
            </a:pPr>
            <a:r>
              <a:rPr lang="en" sz="7200">
                <a:solidFill>
                  <a:schemeClr val="dk1"/>
                </a:solidFill>
                <a:highlight>
                  <a:schemeClr val="lt1"/>
                </a:highlight>
              </a:rPr>
              <a:t>Ventilation Control for Aerosol-Transmissible Pathogens in Healthcare</a:t>
            </a:r>
            <a:endParaRPr sz="7200">
              <a:solidFill>
                <a:schemeClr val="dk1"/>
              </a:solidFill>
              <a:highlight>
                <a:schemeClr val="lt1"/>
              </a:highlight>
            </a:endParaRPr>
          </a:p>
          <a:p>
            <a:pPr indent="-342900" lvl="0" marL="914400" rtl="0" algn="l">
              <a:spcBef>
                <a:spcPts val="0"/>
              </a:spcBef>
              <a:spcAft>
                <a:spcPts val="0"/>
              </a:spcAft>
              <a:buClr>
                <a:schemeClr val="dk1"/>
              </a:buClr>
              <a:buSzPct val="100000"/>
              <a:buChar char="●"/>
            </a:pPr>
            <a:r>
              <a:rPr lang="en" sz="7200">
                <a:solidFill>
                  <a:schemeClr val="dk1"/>
                </a:solidFill>
                <a:highlight>
                  <a:schemeClr val="lt1"/>
                </a:highlight>
              </a:rPr>
              <a:t>Method: dilution, filtration,disinfection,Pressurization, UVGI(Germicidal ultraviolet irradiation)</a:t>
            </a:r>
            <a:endParaRPr sz="7200">
              <a:solidFill>
                <a:schemeClr val="dk1"/>
              </a:solidFill>
              <a:highlight>
                <a:schemeClr val="lt1"/>
              </a:highlight>
            </a:endParaRPr>
          </a:p>
          <a:p>
            <a:pPr indent="-342900" lvl="0" marL="457200" rtl="0" algn="l">
              <a:spcBef>
                <a:spcPts val="0"/>
              </a:spcBef>
              <a:spcAft>
                <a:spcPts val="0"/>
              </a:spcAft>
              <a:buClr>
                <a:schemeClr val="dk1"/>
              </a:buClr>
              <a:buSzPct val="100000"/>
              <a:buAutoNum type="arabicPeriod"/>
            </a:pPr>
            <a:r>
              <a:rPr lang="en" sz="7200">
                <a:solidFill>
                  <a:schemeClr val="dk1"/>
                </a:solidFill>
                <a:highlight>
                  <a:schemeClr val="lt1"/>
                </a:highlight>
              </a:rPr>
              <a:t>Bipolar Ionization</a:t>
            </a:r>
            <a:endParaRPr sz="7200">
              <a:solidFill>
                <a:schemeClr val="dk1"/>
              </a:solidFill>
              <a:highlight>
                <a:schemeClr val="lt1"/>
              </a:highlight>
            </a:endParaRPr>
          </a:p>
          <a:p>
            <a:pPr indent="-342900" lvl="0" marL="457200" rtl="0" algn="l">
              <a:spcBef>
                <a:spcPts val="0"/>
              </a:spcBef>
              <a:spcAft>
                <a:spcPts val="0"/>
              </a:spcAft>
              <a:buClr>
                <a:schemeClr val="dk1"/>
              </a:buClr>
              <a:buSzPct val="100000"/>
              <a:buAutoNum type="arabicPeriod"/>
            </a:pPr>
            <a:r>
              <a:rPr lang="en" sz="7200">
                <a:solidFill>
                  <a:schemeClr val="dk1"/>
                </a:solidFill>
                <a:highlight>
                  <a:schemeClr val="lt1"/>
                </a:highlight>
              </a:rPr>
              <a:t>Air Purifiers / </a:t>
            </a:r>
            <a:r>
              <a:rPr lang="en" sz="7200">
                <a:solidFill>
                  <a:schemeClr val="dk1"/>
                </a:solidFill>
                <a:highlight>
                  <a:schemeClr val="lt1"/>
                </a:highlight>
              </a:rPr>
              <a:t>Hybrid ventilation / temporary negative-pressure rooms</a:t>
            </a:r>
            <a:endParaRPr sz="7200">
              <a:solidFill>
                <a:schemeClr val="dk1"/>
              </a:solidFill>
              <a:highlight>
                <a:schemeClr val="lt1"/>
              </a:highlight>
            </a:endParaRPr>
          </a:p>
          <a:p>
            <a:pPr indent="0" lvl="0" marL="0" rtl="0" algn="l">
              <a:spcBef>
                <a:spcPts val="1200"/>
              </a:spcBef>
              <a:spcAft>
                <a:spcPts val="0"/>
              </a:spcAft>
              <a:buNone/>
            </a:pPr>
            <a:r>
              <a:t/>
            </a:r>
            <a:endParaRPr sz="375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pic>
        <p:nvPicPr>
          <p:cNvPr id="113" name="Google Shape;113;p20"/>
          <p:cNvPicPr preferRelativeResize="0"/>
          <p:nvPr/>
        </p:nvPicPr>
        <p:blipFill>
          <a:blip r:embed="rId3">
            <a:alphaModFix/>
          </a:blip>
          <a:stretch>
            <a:fillRect/>
          </a:stretch>
        </p:blipFill>
        <p:spPr>
          <a:xfrm>
            <a:off x="3472950" y="1933962"/>
            <a:ext cx="4572001" cy="127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825000" y="399825"/>
            <a:ext cx="7433400" cy="411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Literature Review (CONTAM Preparation)</a:t>
            </a:r>
            <a:endParaRPr b="1"/>
          </a:p>
        </p:txBody>
      </p:sp>
      <p:pic>
        <p:nvPicPr>
          <p:cNvPr id="119" name="Google Shape;119;p21"/>
          <p:cNvPicPr preferRelativeResize="0"/>
          <p:nvPr/>
        </p:nvPicPr>
        <p:blipFill>
          <a:blip r:embed="rId3">
            <a:alphaModFix/>
          </a:blip>
          <a:stretch>
            <a:fillRect/>
          </a:stretch>
        </p:blipFill>
        <p:spPr>
          <a:xfrm>
            <a:off x="358125" y="917975"/>
            <a:ext cx="4406346" cy="1785537"/>
          </a:xfrm>
          <a:prstGeom prst="rect">
            <a:avLst/>
          </a:prstGeom>
          <a:noFill/>
          <a:ln>
            <a:noFill/>
          </a:ln>
        </p:spPr>
      </p:pic>
      <p:pic>
        <p:nvPicPr>
          <p:cNvPr id="120" name="Google Shape;120;p21"/>
          <p:cNvPicPr preferRelativeResize="0"/>
          <p:nvPr/>
        </p:nvPicPr>
        <p:blipFill>
          <a:blip r:embed="rId4">
            <a:alphaModFix/>
          </a:blip>
          <a:stretch>
            <a:fillRect/>
          </a:stretch>
        </p:blipFill>
        <p:spPr>
          <a:xfrm>
            <a:off x="4875874" y="1460625"/>
            <a:ext cx="3947175" cy="2222260"/>
          </a:xfrm>
          <a:prstGeom prst="rect">
            <a:avLst/>
          </a:prstGeom>
          <a:noFill/>
          <a:ln>
            <a:noFill/>
          </a:ln>
        </p:spPr>
      </p:pic>
      <p:pic>
        <p:nvPicPr>
          <p:cNvPr id="121" name="Google Shape;121;p21"/>
          <p:cNvPicPr preferRelativeResize="0"/>
          <p:nvPr/>
        </p:nvPicPr>
        <p:blipFill>
          <a:blip r:embed="rId5">
            <a:alphaModFix/>
          </a:blip>
          <a:stretch>
            <a:fillRect/>
          </a:stretch>
        </p:blipFill>
        <p:spPr>
          <a:xfrm>
            <a:off x="358125" y="2861875"/>
            <a:ext cx="3612013" cy="186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